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59C7-4052-5832-E92B-82A0034F1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BF831-8B42-ADEA-F0C4-0FA25CCC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037" y="2139349"/>
            <a:ext cx="9445925" cy="2094941"/>
          </a:xfrm>
        </p:spPr>
        <p:txBody>
          <a:bodyPr/>
          <a:lstStyle/>
          <a:p>
            <a:pPr algn="ctr"/>
            <a:r>
              <a:rPr lang="es-ES" sz="4000" dirty="0"/>
              <a:t>DUATLÓN VILLA DE ILLESCAS 2024</a:t>
            </a:r>
            <a:br>
              <a:rPr lang="es-ES" dirty="0"/>
            </a:br>
            <a:r>
              <a:rPr lang="es-ES" sz="3200" dirty="0"/>
              <a:t>PRUEBA RANKING NACIONAL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0A3BD9-F8AC-0DED-A2B6-6321AD05C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0AE68-DAB6-907C-D103-63A9B640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118" y="69011"/>
            <a:ext cx="8534400" cy="1507067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DESCRIPCIÓN TRANSICIÓN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563F7F-7146-99C5-45AD-9716B87A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695" y="2014267"/>
            <a:ext cx="8534400" cy="3615267"/>
          </a:xfrm>
        </p:spPr>
        <p:txBody>
          <a:bodyPr>
            <a:normAutofit fontScale="92500" lnSpcReduction="20000"/>
          </a:bodyPr>
          <a:lstStyle/>
          <a:p>
            <a:pPr marL="12700" marR="5080" indent="0" algn="just">
              <a:lnSpc>
                <a:spcPct val="150000"/>
              </a:lnSpc>
              <a:spcBef>
                <a:spcPts val="105"/>
              </a:spcBef>
              <a:buNone/>
            </a:pPr>
            <a:r>
              <a:rPr lang="es-ES" sz="2000" spc="-20" dirty="0">
                <a:solidFill>
                  <a:schemeClr val="tx1"/>
                </a:solidFill>
                <a:latin typeface="Roboto"/>
                <a:cs typeface="Roboto"/>
              </a:rPr>
              <a:t>Descripción de la transición</a:t>
            </a:r>
          </a:p>
          <a:p>
            <a:pPr marL="12700" indent="0" algn="just">
              <a:lnSpc>
                <a:spcPct val="150000"/>
              </a:lnSpc>
              <a:spcBef>
                <a:spcPts val="1195"/>
              </a:spcBef>
              <a:buNone/>
            </a:pPr>
            <a:r>
              <a:rPr lang="es-ES" sz="2000" spc="-20" dirty="0">
                <a:solidFill>
                  <a:schemeClr val="tx1"/>
                </a:solidFill>
                <a:latin typeface="Roboto"/>
                <a:cs typeface="Roboto"/>
              </a:rPr>
              <a:t>Descripción de los soportes y número de bicicletas por barra en caso que existan</a:t>
            </a:r>
            <a:endParaRPr lang="es-ES" sz="2000" dirty="0">
              <a:solidFill>
                <a:schemeClr val="tx1"/>
              </a:solidFill>
              <a:latin typeface="Roboto"/>
              <a:cs typeface="Roboto"/>
            </a:endParaRPr>
          </a:p>
          <a:p>
            <a:pPr marL="12700" marR="762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s-ES" sz="2000" spc="-55" dirty="0">
                <a:solidFill>
                  <a:schemeClr val="tx1"/>
                </a:solidFill>
                <a:latin typeface="Roboto"/>
                <a:cs typeface="Roboto"/>
              </a:rPr>
              <a:t>Una</a:t>
            </a:r>
            <a:r>
              <a:rPr lang="es-ES" sz="2000" spc="-5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20" dirty="0">
                <a:solidFill>
                  <a:schemeClr val="tx1"/>
                </a:solidFill>
                <a:latin typeface="Roboto"/>
                <a:cs typeface="Roboto"/>
              </a:rPr>
              <a:t>vez</a:t>
            </a:r>
            <a:r>
              <a:rPr lang="es-ES" sz="2000" spc="-1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25" dirty="0">
                <a:solidFill>
                  <a:schemeClr val="tx1"/>
                </a:solidFill>
                <a:latin typeface="Roboto"/>
                <a:cs typeface="Roboto"/>
              </a:rPr>
              <a:t>abrochado</a:t>
            </a:r>
            <a:r>
              <a:rPr lang="es-ES" sz="2000" spc="-2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10" dirty="0">
                <a:solidFill>
                  <a:schemeClr val="tx1"/>
                </a:solidFill>
                <a:latin typeface="Roboto"/>
                <a:cs typeface="Roboto"/>
              </a:rPr>
              <a:t>el</a:t>
            </a:r>
            <a:r>
              <a:rPr lang="es-ES" sz="2000" spc="-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10" dirty="0">
                <a:solidFill>
                  <a:schemeClr val="tx1"/>
                </a:solidFill>
                <a:latin typeface="Roboto"/>
                <a:cs typeface="Roboto"/>
              </a:rPr>
              <a:t>casco,</a:t>
            </a:r>
            <a:r>
              <a:rPr lang="es-ES" sz="2000" spc="-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10" dirty="0">
                <a:solidFill>
                  <a:schemeClr val="tx1"/>
                </a:solidFill>
                <a:latin typeface="Roboto"/>
                <a:cs typeface="Roboto"/>
              </a:rPr>
              <a:t>coge</a:t>
            </a:r>
            <a:r>
              <a:rPr lang="es-ES" sz="2000" spc="-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30" dirty="0">
                <a:solidFill>
                  <a:schemeClr val="tx1"/>
                </a:solidFill>
                <a:latin typeface="Roboto"/>
                <a:cs typeface="Roboto"/>
              </a:rPr>
              <a:t>la</a:t>
            </a:r>
            <a:r>
              <a:rPr lang="es-ES" sz="2000" spc="-2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20" dirty="0">
                <a:solidFill>
                  <a:schemeClr val="tx1"/>
                </a:solidFill>
                <a:latin typeface="Roboto"/>
                <a:cs typeface="Roboto"/>
              </a:rPr>
              <a:t>bicicleta</a:t>
            </a:r>
            <a:r>
              <a:rPr lang="es-ES" sz="2000" spc="-1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85" dirty="0">
                <a:solidFill>
                  <a:schemeClr val="tx1"/>
                </a:solidFill>
                <a:latin typeface="Roboto"/>
                <a:cs typeface="Roboto"/>
              </a:rPr>
              <a:t>y </a:t>
            </a:r>
            <a:r>
              <a:rPr lang="es-ES" sz="2000" spc="-8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15" dirty="0">
                <a:solidFill>
                  <a:schemeClr val="tx1"/>
                </a:solidFill>
                <a:latin typeface="Roboto"/>
                <a:cs typeface="Roboto"/>
              </a:rPr>
              <a:t>dirígete</a:t>
            </a:r>
            <a:r>
              <a:rPr lang="es-ES" sz="2000" spc="-1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15" dirty="0">
                <a:solidFill>
                  <a:schemeClr val="tx1"/>
                </a:solidFill>
                <a:latin typeface="Roboto"/>
                <a:cs typeface="Roboto"/>
              </a:rPr>
              <a:t>a</a:t>
            </a:r>
            <a:r>
              <a:rPr lang="es-ES" sz="2000" spc="-1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30" dirty="0">
                <a:solidFill>
                  <a:schemeClr val="tx1"/>
                </a:solidFill>
                <a:latin typeface="Roboto"/>
                <a:cs typeface="Roboto"/>
              </a:rPr>
              <a:t>la</a:t>
            </a:r>
            <a:r>
              <a:rPr lang="es-ES" sz="2000" spc="-2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30" dirty="0">
                <a:solidFill>
                  <a:schemeClr val="tx1"/>
                </a:solidFill>
                <a:latin typeface="Roboto"/>
                <a:cs typeface="Roboto"/>
              </a:rPr>
              <a:t>salida</a:t>
            </a:r>
            <a:r>
              <a:rPr lang="es-ES" sz="2000" spc="-2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Roboto"/>
                <a:cs typeface="Roboto"/>
              </a:rPr>
              <a:t>de</a:t>
            </a:r>
            <a:r>
              <a:rPr lang="es-ES" sz="2000" spc="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30" dirty="0">
                <a:solidFill>
                  <a:schemeClr val="tx1"/>
                </a:solidFill>
                <a:latin typeface="Roboto"/>
                <a:cs typeface="Roboto"/>
              </a:rPr>
              <a:t>la</a:t>
            </a:r>
            <a:r>
              <a:rPr lang="es-ES" sz="2000" spc="-2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30" dirty="0">
                <a:solidFill>
                  <a:schemeClr val="tx1"/>
                </a:solidFill>
                <a:latin typeface="Roboto"/>
                <a:cs typeface="Roboto"/>
              </a:rPr>
              <a:t>transición</a:t>
            </a:r>
            <a:r>
              <a:rPr lang="es-ES" sz="2000" spc="66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15" dirty="0">
                <a:solidFill>
                  <a:schemeClr val="tx1"/>
                </a:solidFill>
                <a:latin typeface="Roboto"/>
                <a:cs typeface="Roboto"/>
              </a:rPr>
              <a:t>donde </a:t>
            </a:r>
            <a:r>
              <a:rPr lang="es-ES" sz="2000" spc="-1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20" dirty="0">
                <a:solidFill>
                  <a:schemeClr val="tx1"/>
                </a:solidFill>
                <a:latin typeface="Roboto"/>
                <a:cs typeface="Roboto"/>
              </a:rPr>
              <a:t>encontrarás</a:t>
            </a:r>
            <a:r>
              <a:rPr lang="es-ES" sz="2000" spc="-9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30" dirty="0">
                <a:solidFill>
                  <a:schemeClr val="tx1"/>
                </a:solidFill>
                <a:latin typeface="Roboto"/>
                <a:cs typeface="Roboto"/>
              </a:rPr>
              <a:t>la</a:t>
            </a:r>
            <a:r>
              <a:rPr lang="es-ES" sz="200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20" dirty="0">
                <a:solidFill>
                  <a:schemeClr val="tx1"/>
                </a:solidFill>
                <a:latin typeface="Roboto"/>
                <a:cs typeface="Roboto"/>
              </a:rPr>
              <a:t>línea</a:t>
            </a:r>
            <a:r>
              <a:rPr lang="es-ES" sz="2000" spc="-2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Roboto"/>
                <a:cs typeface="Roboto"/>
              </a:rPr>
              <a:t>de</a:t>
            </a:r>
            <a:r>
              <a:rPr lang="es-ES" sz="2000" spc="-1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15" dirty="0">
                <a:solidFill>
                  <a:schemeClr val="tx1"/>
                </a:solidFill>
                <a:latin typeface="Roboto"/>
                <a:cs typeface="Roboto"/>
              </a:rPr>
              <a:t>montaje</a:t>
            </a:r>
            <a:endParaRPr lang="es-ES" sz="2000" dirty="0">
              <a:solidFill>
                <a:schemeClr val="tx1"/>
              </a:solidFill>
              <a:latin typeface="Roboto"/>
              <a:cs typeface="Roboto"/>
            </a:endParaRPr>
          </a:p>
          <a:p>
            <a:pPr marL="12700" marR="508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s-ES" sz="2000" spc="-30" dirty="0">
                <a:solidFill>
                  <a:schemeClr val="tx1"/>
                </a:solidFill>
                <a:latin typeface="Roboto"/>
                <a:cs typeface="Roboto"/>
              </a:rPr>
              <a:t>La</a:t>
            </a:r>
            <a:r>
              <a:rPr lang="es-ES" sz="2000" spc="29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20" dirty="0">
                <a:solidFill>
                  <a:schemeClr val="tx1"/>
                </a:solidFill>
                <a:latin typeface="Roboto"/>
                <a:cs typeface="Roboto"/>
              </a:rPr>
              <a:t>línea</a:t>
            </a:r>
            <a:r>
              <a:rPr lang="es-ES" sz="2000" spc="29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20" dirty="0">
                <a:solidFill>
                  <a:schemeClr val="tx1"/>
                </a:solidFill>
                <a:latin typeface="Roboto"/>
                <a:cs typeface="Roboto"/>
              </a:rPr>
              <a:t>estará</a:t>
            </a:r>
            <a:r>
              <a:rPr lang="es-ES" sz="2000" spc="29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20" dirty="0">
                <a:solidFill>
                  <a:schemeClr val="tx1"/>
                </a:solidFill>
                <a:latin typeface="Roboto"/>
                <a:cs typeface="Roboto"/>
              </a:rPr>
              <a:t>marcada en el suelo y será de color </a:t>
            </a:r>
            <a:r>
              <a:rPr lang="es-ES" sz="2000" spc="-20" dirty="0">
                <a:solidFill>
                  <a:schemeClr val="tx1"/>
                </a:solidFill>
                <a:highlight>
                  <a:srgbClr val="00FF00"/>
                </a:highlight>
                <a:latin typeface="Roboto"/>
                <a:cs typeface="Roboto"/>
              </a:rPr>
              <a:t>verde</a:t>
            </a:r>
            <a:r>
              <a:rPr lang="es-ES" sz="2000" spc="-20" dirty="0">
                <a:solidFill>
                  <a:schemeClr val="tx1"/>
                </a:solidFill>
                <a:latin typeface="Roboto"/>
                <a:cs typeface="Roboto"/>
              </a:rPr>
              <a:t>. Habrá un </a:t>
            </a:r>
            <a:r>
              <a:rPr lang="es-ES" sz="2000" spc="-10" dirty="0">
                <a:solidFill>
                  <a:schemeClr val="tx1"/>
                </a:solidFill>
                <a:latin typeface="Roboto"/>
                <a:cs typeface="Roboto"/>
              </a:rPr>
              <a:t>oficial</a:t>
            </a:r>
            <a:r>
              <a:rPr lang="es-ES" sz="2000" spc="27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10" dirty="0">
                <a:solidFill>
                  <a:schemeClr val="tx1"/>
                </a:solidFill>
                <a:latin typeface="Roboto"/>
                <a:cs typeface="Roboto"/>
              </a:rPr>
              <a:t>que</a:t>
            </a:r>
            <a:r>
              <a:rPr lang="es-ES" sz="2000" spc="28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30" dirty="0">
                <a:solidFill>
                  <a:schemeClr val="tx1"/>
                </a:solidFill>
                <a:latin typeface="Roboto"/>
                <a:cs typeface="Roboto"/>
              </a:rPr>
              <a:t>indicará </a:t>
            </a:r>
            <a:r>
              <a:rPr lang="es-ES" sz="2000" spc="-71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10" dirty="0">
                <a:solidFill>
                  <a:schemeClr val="tx1"/>
                </a:solidFill>
                <a:latin typeface="Roboto"/>
                <a:cs typeface="Roboto"/>
              </a:rPr>
              <a:t>el</a:t>
            </a:r>
            <a:r>
              <a:rPr lang="es-ES" sz="2000" spc="-3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30" dirty="0">
                <a:solidFill>
                  <a:schemeClr val="tx1"/>
                </a:solidFill>
                <a:latin typeface="Roboto"/>
                <a:cs typeface="Roboto"/>
              </a:rPr>
              <a:t>lugar</a:t>
            </a:r>
            <a:r>
              <a:rPr lang="es-ES" sz="2000" spc="-2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15" dirty="0">
                <a:solidFill>
                  <a:schemeClr val="tx1"/>
                </a:solidFill>
                <a:latin typeface="Roboto"/>
                <a:cs typeface="Roboto"/>
              </a:rPr>
              <a:t>a</a:t>
            </a:r>
            <a:r>
              <a:rPr lang="es-ES" sz="2000" spc="-2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30" dirty="0">
                <a:solidFill>
                  <a:schemeClr val="tx1"/>
                </a:solidFill>
                <a:latin typeface="Roboto"/>
                <a:cs typeface="Roboto"/>
              </a:rPr>
              <a:t>partir</a:t>
            </a:r>
            <a:r>
              <a:rPr lang="es-ES" sz="2000" spc="-2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15" dirty="0">
                <a:solidFill>
                  <a:schemeClr val="tx1"/>
                </a:solidFill>
                <a:latin typeface="Roboto"/>
                <a:cs typeface="Roboto"/>
              </a:rPr>
              <a:t>del</a:t>
            </a:r>
            <a:r>
              <a:rPr lang="es-ES" sz="2000" spc="-1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25" dirty="0">
                <a:solidFill>
                  <a:schemeClr val="tx1"/>
                </a:solidFill>
                <a:latin typeface="Roboto"/>
                <a:cs typeface="Roboto"/>
              </a:rPr>
              <a:t>cual</a:t>
            </a:r>
            <a:r>
              <a:rPr lang="es-ES" sz="2000" spc="-1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Roboto"/>
                <a:cs typeface="Roboto"/>
              </a:rPr>
              <a:t>te</a:t>
            </a:r>
            <a:r>
              <a:rPr lang="es-ES" sz="2000" spc="-3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2000" spc="-15" dirty="0">
                <a:solidFill>
                  <a:schemeClr val="tx1"/>
                </a:solidFill>
                <a:latin typeface="Roboto"/>
                <a:cs typeface="Roboto"/>
              </a:rPr>
              <a:t>puedes </a:t>
            </a:r>
            <a:r>
              <a:rPr lang="es-ES" sz="2000" spc="-20" dirty="0">
                <a:solidFill>
                  <a:schemeClr val="tx1"/>
                </a:solidFill>
                <a:latin typeface="Roboto"/>
                <a:cs typeface="Roboto"/>
              </a:rPr>
              <a:t>montar</a:t>
            </a:r>
            <a:endParaRPr lang="es-ES" sz="2000" dirty="0">
              <a:solidFill>
                <a:schemeClr val="tx1"/>
              </a:solidFill>
              <a:latin typeface="Roboto"/>
              <a:cs typeface="Roboto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F08F07-B79D-2174-7184-C82735A32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6" name="Imagen 5" descr="Icono&#10;&#10;Descripción generada automáticamente con confianza media">
            <a:extLst>
              <a:ext uri="{FF2B5EF4-FFF2-40B4-BE49-F238E27FC236}">
                <a16:creationId xmlns:a16="http://schemas.microsoft.com/office/drawing/2014/main" id="{0C7CD1AC-3A87-FF3B-9675-52C61E72C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579" y="237299"/>
            <a:ext cx="1609949" cy="16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9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CDB9E-6A55-A5ED-6E80-30C553E19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0D606-C71C-FD32-A5C8-36E850ED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0"/>
            <a:ext cx="8534400" cy="1507067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DESCRIPCIÓN TRANSICIÓN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D47627-FD0A-0501-F376-7DA315C6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230" y="1847248"/>
            <a:ext cx="8727207" cy="4563373"/>
          </a:xfrm>
        </p:spPr>
        <p:txBody>
          <a:bodyPr>
            <a:normAutofit/>
          </a:bodyPr>
          <a:lstStyle/>
          <a:p>
            <a:pPr marL="12700" marR="5080" indent="0" algn="just">
              <a:lnSpc>
                <a:spcPct val="80000"/>
              </a:lnSpc>
              <a:spcBef>
                <a:spcPts val="675"/>
              </a:spcBef>
              <a:buNone/>
            </a:pPr>
            <a:r>
              <a:rPr lang="es-ES" sz="1900" spc="-15" dirty="0">
                <a:solidFill>
                  <a:schemeClr val="tx1"/>
                </a:solidFill>
                <a:latin typeface="Roboto"/>
                <a:cs typeface="Roboto"/>
              </a:rPr>
              <a:t>Debes</a:t>
            </a:r>
            <a:r>
              <a:rPr lang="es-ES" sz="1900" spc="-1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15" dirty="0">
                <a:solidFill>
                  <a:schemeClr val="tx1"/>
                </a:solidFill>
                <a:latin typeface="Roboto"/>
                <a:cs typeface="Roboto"/>
              </a:rPr>
              <a:t>desmontar</a:t>
            </a:r>
            <a:r>
              <a:rPr lang="es-ES" sz="1900" spc="-1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5" dirty="0">
                <a:solidFill>
                  <a:schemeClr val="tx1"/>
                </a:solidFill>
                <a:latin typeface="Roboto"/>
                <a:cs typeface="Roboto"/>
              </a:rPr>
              <a:t>de</a:t>
            </a:r>
            <a:r>
              <a:rPr lang="es-ES" sz="190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la</a:t>
            </a:r>
            <a:r>
              <a:rPr lang="es-ES" sz="1900" spc="-2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15" dirty="0">
                <a:solidFill>
                  <a:schemeClr val="tx1"/>
                </a:solidFill>
                <a:latin typeface="Roboto"/>
                <a:cs typeface="Roboto"/>
              </a:rPr>
              <a:t>bicicleta</a:t>
            </a:r>
            <a:r>
              <a:rPr lang="es-ES" sz="1900" spc="-1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15" dirty="0">
                <a:solidFill>
                  <a:schemeClr val="tx1"/>
                </a:solidFill>
                <a:latin typeface="Roboto"/>
                <a:cs typeface="Roboto"/>
              </a:rPr>
              <a:t>antes</a:t>
            </a:r>
            <a:r>
              <a:rPr lang="es-ES" sz="1900" spc="-1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5" dirty="0">
                <a:solidFill>
                  <a:schemeClr val="tx1"/>
                </a:solidFill>
                <a:latin typeface="Roboto"/>
                <a:cs typeface="Roboto"/>
              </a:rPr>
              <a:t>de</a:t>
            </a:r>
            <a:r>
              <a:rPr lang="es-ES" sz="190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la</a:t>
            </a:r>
            <a:r>
              <a:rPr lang="es-ES" sz="1900" spc="-20" dirty="0">
                <a:solidFill>
                  <a:schemeClr val="tx1"/>
                </a:solidFill>
                <a:latin typeface="Roboto"/>
                <a:cs typeface="Roboto"/>
              </a:rPr>
              <a:t> línea</a:t>
            </a:r>
            <a:r>
              <a:rPr lang="es-ES" sz="1900" spc="-1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b="1" spc="-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Roboto"/>
                <a:cs typeface="Roboto"/>
              </a:rPr>
              <a:t>ROJA</a:t>
            </a: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,</a:t>
            </a:r>
            <a:r>
              <a:rPr lang="es-ES" sz="1900" spc="-20" dirty="0">
                <a:solidFill>
                  <a:schemeClr val="tx1"/>
                </a:solidFill>
                <a:latin typeface="Roboto"/>
                <a:cs typeface="Roboto"/>
              </a:rPr>
              <a:t> donde es</a:t>
            </a:r>
            <a:r>
              <a:rPr lang="es-ES" sz="1900" spc="-15" dirty="0">
                <a:solidFill>
                  <a:schemeClr val="tx1"/>
                </a:solidFill>
                <a:latin typeface="Roboto"/>
                <a:cs typeface="Roboto"/>
              </a:rPr>
              <a:t>tará </a:t>
            </a:r>
            <a:r>
              <a:rPr lang="es-ES" sz="1900" spc="-1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45" dirty="0">
                <a:solidFill>
                  <a:schemeClr val="tx1"/>
                </a:solidFill>
                <a:latin typeface="Roboto"/>
                <a:cs typeface="Roboto"/>
              </a:rPr>
              <a:t>un </a:t>
            </a:r>
            <a:r>
              <a:rPr lang="es-ES" sz="1900" spc="-5" dirty="0">
                <a:solidFill>
                  <a:schemeClr val="tx1"/>
                </a:solidFill>
                <a:latin typeface="Roboto"/>
                <a:cs typeface="Roboto"/>
              </a:rPr>
              <a:t>oficial </a:t>
            </a:r>
            <a:r>
              <a:rPr lang="es-ES" sz="1900" spc="-15" dirty="0">
                <a:solidFill>
                  <a:schemeClr val="tx1"/>
                </a:solidFill>
                <a:latin typeface="Roboto"/>
                <a:cs typeface="Roboto"/>
              </a:rPr>
              <a:t>que </a:t>
            </a: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indicará </a:t>
            </a:r>
            <a:r>
              <a:rPr lang="es-ES" sz="1900" spc="-5" dirty="0">
                <a:solidFill>
                  <a:schemeClr val="tx1"/>
                </a:solidFill>
                <a:latin typeface="Roboto"/>
                <a:cs typeface="Roboto"/>
              </a:rPr>
              <a:t>el </a:t>
            </a:r>
            <a:r>
              <a:rPr lang="es-ES" sz="1900" spc="-30" dirty="0">
                <a:solidFill>
                  <a:schemeClr val="tx1"/>
                </a:solidFill>
                <a:latin typeface="Roboto"/>
                <a:cs typeface="Roboto"/>
              </a:rPr>
              <a:t>lugar </a:t>
            </a:r>
            <a:r>
              <a:rPr lang="es-ES" sz="1900" spc="-15" dirty="0">
                <a:solidFill>
                  <a:schemeClr val="tx1"/>
                </a:solidFill>
                <a:latin typeface="Roboto"/>
                <a:cs typeface="Roboto"/>
              </a:rPr>
              <a:t>a </a:t>
            </a:r>
            <a:r>
              <a:rPr lang="es-ES" sz="1900" spc="-30" dirty="0">
                <a:solidFill>
                  <a:schemeClr val="tx1"/>
                </a:solidFill>
                <a:latin typeface="Roboto"/>
                <a:cs typeface="Roboto"/>
              </a:rPr>
              <a:t>partir </a:t>
            </a:r>
            <a:r>
              <a:rPr lang="es-ES" sz="1900" spc="-5" dirty="0">
                <a:solidFill>
                  <a:schemeClr val="tx1"/>
                </a:solidFill>
                <a:latin typeface="Roboto"/>
                <a:cs typeface="Roboto"/>
              </a:rPr>
              <a:t>del </a:t>
            </a:r>
            <a:r>
              <a:rPr lang="es-ES" sz="1900" spc="-30" dirty="0">
                <a:solidFill>
                  <a:schemeClr val="tx1"/>
                </a:solidFill>
                <a:latin typeface="Roboto"/>
                <a:cs typeface="Roboto"/>
              </a:rPr>
              <a:t>cual puedes desmontar</a:t>
            </a:r>
            <a:r>
              <a:rPr lang="es-ES" sz="1900" spc="-15" dirty="0">
                <a:solidFill>
                  <a:schemeClr val="tx1"/>
                </a:solidFill>
                <a:latin typeface="Roboto"/>
                <a:cs typeface="Roboto"/>
              </a:rPr>
              <a:t>.</a:t>
            </a:r>
          </a:p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endParaRPr lang="es-ES" sz="1900" dirty="0">
              <a:solidFill>
                <a:schemeClr val="tx1"/>
              </a:solidFill>
              <a:latin typeface="Roboto"/>
              <a:cs typeface="Roboto"/>
            </a:endParaRPr>
          </a:p>
          <a:p>
            <a:pPr marL="12700" marR="8255" indent="0" algn="just">
              <a:lnSpc>
                <a:spcPct val="80000"/>
              </a:lnSpc>
              <a:spcBef>
                <a:spcPts val="1200"/>
              </a:spcBef>
              <a:buNone/>
            </a:pPr>
            <a:r>
              <a:rPr lang="es-ES" sz="1900" dirty="0">
                <a:solidFill>
                  <a:schemeClr val="tx1"/>
                </a:solidFill>
                <a:latin typeface="Roboto"/>
                <a:cs typeface="Roboto"/>
              </a:rPr>
              <a:t>Con </a:t>
            </a: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la </a:t>
            </a:r>
            <a:r>
              <a:rPr lang="es-ES" sz="1900" spc="-10" dirty="0">
                <a:solidFill>
                  <a:schemeClr val="tx1"/>
                </a:solidFill>
                <a:latin typeface="Roboto"/>
                <a:cs typeface="Roboto"/>
              </a:rPr>
              <a:t>bicicleta </a:t>
            </a:r>
            <a:r>
              <a:rPr lang="es-ES" sz="1900" spc="-15" dirty="0">
                <a:solidFill>
                  <a:schemeClr val="tx1"/>
                </a:solidFill>
                <a:latin typeface="Roboto"/>
                <a:cs typeface="Roboto"/>
              </a:rPr>
              <a:t>en </a:t>
            </a: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la </a:t>
            </a:r>
            <a:r>
              <a:rPr lang="es-ES" sz="1900" spc="-15" dirty="0">
                <a:solidFill>
                  <a:schemeClr val="tx1"/>
                </a:solidFill>
                <a:latin typeface="Roboto"/>
                <a:cs typeface="Roboto"/>
              </a:rPr>
              <a:t>mano dirígete </a:t>
            </a: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hasta tu posición en la zona de transición.</a:t>
            </a:r>
          </a:p>
          <a:p>
            <a:pPr marL="12700" marR="8255" algn="just">
              <a:lnSpc>
                <a:spcPct val="80000"/>
              </a:lnSpc>
              <a:spcBef>
                <a:spcPts val="1200"/>
              </a:spcBef>
            </a:pPr>
            <a:endParaRPr lang="es-ES" sz="1900" spc="-25" dirty="0">
              <a:solidFill>
                <a:schemeClr val="tx1"/>
              </a:solidFill>
              <a:latin typeface="Roboto"/>
              <a:cs typeface="Roboto"/>
            </a:endParaRPr>
          </a:p>
          <a:p>
            <a:pPr marL="12700" marR="8255" indent="0" algn="just">
              <a:lnSpc>
                <a:spcPct val="80000"/>
              </a:lnSpc>
              <a:spcBef>
                <a:spcPts val="1200"/>
              </a:spcBef>
              <a:buNone/>
            </a:pP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Deja la bicicleta, desabrocha el casco, y </a:t>
            </a:r>
            <a:r>
              <a:rPr lang="es-ES" sz="1900" b="1" u="sng" spc="-25" dirty="0">
                <a:solidFill>
                  <a:schemeClr val="tx1"/>
                </a:solidFill>
                <a:latin typeface="Roboto"/>
                <a:cs typeface="Roboto"/>
              </a:rPr>
              <a:t>deposita TODO el material utilizado en la caja</a:t>
            </a: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. La sanción por no realizar este proceso será </a:t>
            </a:r>
            <a:r>
              <a:rPr lang="es-ES" sz="1900" b="1" spc="-25" dirty="0">
                <a:solidFill>
                  <a:schemeClr val="tx1"/>
                </a:solidFill>
                <a:latin typeface="Roboto"/>
                <a:cs typeface="Roboto"/>
              </a:rPr>
              <a:t>advertencia y corrección </a:t>
            </a: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en el caso de </a:t>
            </a:r>
            <a:r>
              <a:rPr lang="es-ES" sz="1900" b="1" spc="-25" dirty="0">
                <a:solidFill>
                  <a:schemeClr val="tx1"/>
                </a:solidFill>
                <a:latin typeface="Roboto"/>
                <a:cs typeface="Roboto"/>
              </a:rPr>
              <a:t>grupos de edad, cadete, junior, juvenil e inclusivo</a:t>
            </a: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, pero podrá conllevar una descalificación. </a:t>
            </a:r>
            <a:endParaRPr lang="es-ES" sz="1900" dirty="0">
              <a:solidFill>
                <a:schemeClr val="tx1"/>
              </a:solidFill>
              <a:latin typeface="Roboto"/>
              <a:cs typeface="Roboto"/>
            </a:endParaRPr>
          </a:p>
          <a:p>
            <a:pPr marL="12700" indent="0" algn="just">
              <a:lnSpc>
                <a:spcPct val="100000"/>
              </a:lnSpc>
              <a:spcBef>
                <a:spcPts val="1775"/>
              </a:spcBef>
              <a:buNone/>
            </a:pP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El inicio</a:t>
            </a:r>
            <a:r>
              <a:rPr lang="es-ES" sz="1900" spc="1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10" dirty="0">
                <a:solidFill>
                  <a:schemeClr val="tx1"/>
                </a:solidFill>
                <a:latin typeface="Roboto"/>
                <a:cs typeface="Roboto"/>
              </a:rPr>
              <a:t>del</a:t>
            </a:r>
            <a:r>
              <a:rPr lang="es-ES" sz="1900" spc="2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10" dirty="0">
                <a:solidFill>
                  <a:schemeClr val="tx1"/>
                </a:solidFill>
                <a:latin typeface="Roboto"/>
                <a:cs typeface="Roboto"/>
              </a:rPr>
              <a:t>segmento</a:t>
            </a:r>
            <a:r>
              <a:rPr lang="es-ES" sz="190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5" dirty="0">
                <a:solidFill>
                  <a:schemeClr val="tx1"/>
                </a:solidFill>
                <a:latin typeface="Roboto"/>
                <a:cs typeface="Roboto"/>
              </a:rPr>
              <a:t>de</a:t>
            </a:r>
            <a:r>
              <a:rPr lang="es-ES" sz="190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20" dirty="0">
                <a:solidFill>
                  <a:schemeClr val="tx1"/>
                </a:solidFill>
                <a:latin typeface="Roboto"/>
                <a:cs typeface="Roboto"/>
              </a:rPr>
              <a:t>carrera</a:t>
            </a:r>
            <a:r>
              <a:rPr lang="es-ES" sz="1900" spc="1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al</a:t>
            </a:r>
            <a:r>
              <a:rPr lang="es-ES" sz="1900" spc="2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15" dirty="0">
                <a:solidFill>
                  <a:schemeClr val="tx1"/>
                </a:solidFill>
                <a:latin typeface="Roboto"/>
                <a:cs typeface="Roboto"/>
              </a:rPr>
              <a:t>final</a:t>
            </a:r>
            <a:r>
              <a:rPr lang="es-ES" sz="1900" spc="20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5" dirty="0">
                <a:solidFill>
                  <a:schemeClr val="tx1"/>
                </a:solidFill>
                <a:latin typeface="Roboto"/>
                <a:cs typeface="Roboto"/>
              </a:rPr>
              <a:t>de </a:t>
            </a: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la</a:t>
            </a:r>
            <a:r>
              <a:rPr lang="es-ES" sz="1900" spc="15" dirty="0">
                <a:solidFill>
                  <a:schemeClr val="tx1"/>
                </a:solidFill>
                <a:latin typeface="Roboto"/>
                <a:cs typeface="Roboto"/>
              </a:rPr>
              <a:t> </a:t>
            </a:r>
            <a:r>
              <a:rPr lang="es-ES" sz="1900" spc="-25" dirty="0">
                <a:solidFill>
                  <a:schemeClr val="tx1"/>
                </a:solidFill>
                <a:latin typeface="Roboto"/>
                <a:cs typeface="Roboto"/>
              </a:rPr>
              <a:t>transición.</a:t>
            </a:r>
            <a:endParaRPr lang="es-ES" sz="1900" dirty="0">
              <a:solidFill>
                <a:schemeClr val="tx1"/>
              </a:solidFill>
              <a:latin typeface="Roboto"/>
              <a:cs typeface="Roboto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A3A429-31E2-B947-D4F7-4E6A19FE4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6" name="Imagen 5" descr="Icono&#10;&#10;Descripción generada automáticamente con confianza media">
            <a:extLst>
              <a:ext uri="{FF2B5EF4-FFF2-40B4-BE49-F238E27FC236}">
                <a16:creationId xmlns:a16="http://schemas.microsoft.com/office/drawing/2014/main" id="{F164FDF1-0424-1D2B-B35D-5500F95E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488" y="267001"/>
            <a:ext cx="1580247" cy="158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9ACFE-19BD-955A-4B64-5726B5EF8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56421C-879E-D792-286F-8BC5721C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AE98B98C-27DF-4CA6-D258-7E47DF0F8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433" y="755157"/>
            <a:ext cx="4619134" cy="53476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3E0898-A6DF-B34C-0ED7-BB6B4437BE6C}"/>
              </a:ext>
            </a:extLst>
          </p:cNvPr>
          <p:cNvSpPr txBox="1"/>
          <p:nvPr/>
        </p:nvSpPr>
        <p:spPr>
          <a:xfrm>
            <a:off x="352812" y="2844225"/>
            <a:ext cx="3119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BUENA SUERTE</a:t>
            </a:r>
          </a:p>
          <a:p>
            <a:pPr algn="ctr"/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TODOS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DCD2DB-7017-7524-396F-6E2802C1901A}"/>
              </a:ext>
            </a:extLst>
          </p:cNvPr>
          <p:cNvSpPr txBox="1"/>
          <p:nvPr/>
        </p:nvSpPr>
        <p:spPr>
          <a:xfrm>
            <a:off x="8660111" y="2844225"/>
            <a:ext cx="3238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 ESPERAMOS</a:t>
            </a:r>
          </a:p>
        </p:txBody>
      </p:sp>
    </p:spTree>
    <p:extLst>
      <p:ext uri="{BB962C8B-B14F-4D97-AF65-F5344CB8AC3E}">
        <p14:creationId xmlns:p14="http://schemas.microsoft.com/office/powerpoint/2010/main" val="128890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06DA952-CCB9-AB0E-5691-8D2266D07891}"/>
              </a:ext>
            </a:extLst>
          </p:cNvPr>
          <p:cNvSpPr txBox="1"/>
          <p:nvPr/>
        </p:nvSpPr>
        <p:spPr>
          <a:xfrm>
            <a:off x="4647568" y="1236421"/>
            <a:ext cx="222777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0030" indent="-240030">
              <a:lnSpc>
                <a:spcPct val="150000"/>
              </a:lnSpc>
              <a:tabLst>
                <a:tab pos="240665" algn="l"/>
              </a:tabLst>
            </a:pPr>
            <a:r>
              <a:rPr lang="es-ES" sz="1800" b="1" kern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CADETE M/F</a:t>
            </a:r>
          </a:p>
          <a:p>
            <a:pPr marL="240030" indent="-240030">
              <a:lnSpc>
                <a:spcPct val="150000"/>
              </a:lnSpc>
              <a:tabLst>
                <a:tab pos="240665" algn="l"/>
              </a:tabLst>
            </a:pPr>
            <a:r>
              <a:rPr lang="es-ES" sz="1800" b="1" kern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INFANTIL M/F</a:t>
            </a:r>
          </a:p>
          <a:p>
            <a:pPr marL="240030" indent="-240030">
              <a:lnSpc>
                <a:spcPct val="150000"/>
              </a:lnSpc>
              <a:tabLst>
                <a:tab pos="240665" algn="l"/>
              </a:tabLst>
            </a:pPr>
            <a:r>
              <a:rPr lang="es-ES" sz="1800" b="1" kern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ALEVÍN M/F</a:t>
            </a:r>
          </a:p>
          <a:p>
            <a:pPr marL="240030" indent="-240030">
              <a:lnSpc>
                <a:spcPct val="150000"/>
              </a:lnSpc>
              <a:tabLst>
                <a:tab pos="240665" algn="l"/>
              </a:tabLst>
            </a:pPr>
            <a:r>
              <a:rPr lang="es-ES" sz="1800" b="1" kern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BENJAMÍN M/F</a:t>
            </a:r>
          </a:p>
          <a:p>
            <a:pPr marL="240030" indent="-240030">
              <a:lnSpc>
                <a:spcPct val="150000"/>
              </a:lnSpc>
              <a:tabLst>
                <a:tab pos="240665" algn="l"/>
              </a:tabLst>
            </a:pPr>
            <a:r>
              <a:rPr lang="es-ES" sz="1800" b="1" kern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PREBENJAMÍN M/F</a:t>
            </a:r>
          </a:p>
          <a:p>
            <a:pPr marL="240030" indent="-240030">
              <a:lnSpc>
                <a:spcPct val="150000"/>
              </a:lnSpc>
              <a:tabLst>
                <a:tab pos="240665" algn="l"/>
              </a:tabLst>
            </a:pPr>
            <a:r>
              <a:rPr lang="es-ES" sz="1800" b="1" kern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FAMILIAR</a:t>
            </a:r>
          </a:p>
        </p:txBody>
      </p:sp>
      <p:pic>
        <p:nvPicPr>
          <p:cNvPr id="14" name="table">
            <a:extLst>
              <a:ext uri="{FF2B5EF4-FFF2-40B4-BE49-F238E27FC236}">
                <a16:creationId xmlns:a16="http://schemas.microsoft.com/office/drawing/2014/main" id="{75E2B634-70B5-F409-A470-BF5CD51F8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340" y="881416"/>
            <a:ext cx="4989298" cy="2894162"/>
          </a:xfrm>
          <a:prstGeom prst="rect">
            <a:avLst/>
          </a:prstGeom>
        </p:spPr>
      </p:pic>
      <p:pic>
        <p:nvPicPr>
          <p:cNvPr id="15" name="table">
            <a:extLst>
              <a:ext uri="{FF2B5EF4-FFF2-40B4-BE49-F238E27FC236}">
                <a16:creationId xmlns:a16="http://schemas.microsoft.com/office/drawing/2014/main" id="{04088588-B29F-2D15-C702-A86886D95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346" y="3775578"/>
            <a:ext cx="4301594" cy="439738"/>
          </a:xfrm>
          <a:prstGeom prst="rect">
            <a:avLst/>
          </a:prstGeom>
        </p:spPr>
      </p:pic>
      <p:pic>
        <p:nvPicPr>
          <p:cNvPr id="16" name="table">
            <a:extLst>
              <a:ext uri="{FF2B5EF4-FFF2-40B4-BE49-F238E27FC236}">
                <a16:creationId xmlns:a16="http://schemas.microsoft.com/office/drawing/2014/main" id="{5F7CCD00-577A-DA5A-4DD7-DD416FBFF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22" y="4209507"/>
            <a:ext cx="6143918" cy="2018729"/>
          </a:xfrm>
          <a:prstGeom prst="rect">
            <a:avLst/>
          </a:prstGeom>
        </p:spPr>
      </p:pic>
      <p:sp>
        <p:nvSpPr>
          <p:cNvPr id="17" name="CuadroTexto 9">
            <a:extLst>
              <a:ext uri="{FF2B5EF4-FFF2-40B4-BE49-F238E27FC236}">
                <a16:creationId xmlns:a16="http://schemas.microsoft.com/office/drawing/2014/main" id="{8C10B4B4-2D39-4542-EC87-392C764719F4}"/>
              </a:ext>
            </a:extLst>
          </p:cNvPr>
          <p:cNvSpPr txBox="1"/>
          <p:nvPr/>
        </p:nvSpPr>
        <p:spPr>
          <a:xfrm>
            <a:off x="343022" y="6323611"/>
            <a:ext cx="99888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s-ES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Senior: Juvenil  |  Junior  |  Sub23  |  GE 24-29  |  GE 30-34  |  GE 35-39  |  V1 40-49  |  V2 50-59  |  V3 60 o más</a:t>
            </a:r>
            <a:endParaRPr lang="es-E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29C95BC-D277-82E2-62B5-672FFD7E4B4E}"/>
              </a:ext>
            </a:extLst>
          </p:cNvPr>
          <p:cNvSpPr txBox="1"/>
          <p:nvPr/>
        </p:nvSpPr>
        <p:spPr>
          <a:xfrm>
            <a:off x="8721305" y="187397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HORARIOS</a:t>
            </a:r>
          </a:p>
        </p:txBody>
      </p:sp>
    </p:spTree>
    <p:extLst>
      <p:ext uri="{BB962C8B-B14F-4D97-AF65-F5344CB8AC3E}">
        <p14:creationId xmlns:p14="http://schemas.microsoft.com/office/powerpoint/2010/main" val="186993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1237" y="170090"/>
            <a:ext cx="8534400" cy="1507067"/>
          </a:xfrm>
        </p:spPr>
        <p:txBody>
          <a:bodyPr/>
          <a:lstStyle/>
          <a:p>
            <a:r>
              <a:rPr lang="es-ES" dirty="0"/>
              <a:t>CATEGORÍAS Y DISTANCIAS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2E0741-6171-3561-0BF2-90C7A14F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47D0AC6B-2574-42A9-6A0C-13DE2F1F6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2046" y="1990725"/>
            <a:ext cx="8467908" cy="43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C7FB525-5F51-061C-2DB8-6B69E2C8F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B1725AAF-873E-9761-94FA-F4A17D35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063" y="1731774"/>
            <a:ext cx="8787987" cy="48293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140D950-82D4-6290-17C0-3B29896BE800}"/>
              </a:ext>
            </a:extLst>
          </p:cNvPr>
          <p:cNvSpPr txBox="1"/>
          <p:nvPr/>
        </p:nvSpPr>
        <p:spPr>
          <a:xfrm>
            <a:off x="3042063" y="537257"/>
            <a:ext cx="878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1ª CARRERA A PIE, 1 VUELTA </a:t>
            </a:r>
            <a:r>
              <a:rPr lang="es-E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5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KM</a:t>
            </a: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8137C975-1E50-AD2E-C41A-C99AD17D2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2340923"/>
            <a:ext cx="2176154" cy="21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9236" y="12377"/>
            <a:ext cx="9660929" cy="1507067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DETALLE SALIDA DE TRANSICIÓN A CICLISMO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738691-9D30-E114-24B9-FE430D12E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4E64D39A-7E63-0F99-EA7B-C6E8FF5D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80" y="1847248"/>
            <a:ext cx="8747185" cy="46705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5E4A1F6-E4A8-4DBD-945F-050B4AFB2E5E}"/>
              </a:ext>
            </a:extLst>
          </p:cNvPr>
          <p:cNvSpPr txBox="1"/>
          <p:nvPr/>
        </p:nvSpPr>
        <p:spPr>
          <a:xfrm>
            <a:off x="215661" y="2175052"/>
            <a:ext cx="6107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Salida de transición</a:t>
            </a:r>
          </a:p>
          <a:p>
            <a:r>
              <a:rPr lang="es-E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1ª vuelta ciclismo</a:t>
            </a:r>
          </a:p>
        </p:txBody>
      </p: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C5868A04-3F86-931D-D6AE-6D2FE1B62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8" y="2961447"/>
            <a:ext cx="2372264" cy="23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3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E01D2-1F0B-1F7B-1998-8492FE5B0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D7B5F-BC34-81CD-3202-134298D2F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17253"/>
            <a:ext cx="8534400" cy="1507067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CIRCUITO DE CICLISMO, 1ª VUELTA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FAA710-B295-1875-0377-1C40FBAFB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5" name="Imagen 4" descr="Imagen de la pantalla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0616944E-BA4C-C7C2-B4D5-67F37FA09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54" y="1507067"/>
            <a:ext cx="8962845" cy="50317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DD66CF-0105-539F-1F62-9611A957C036}"/>
              </a:ext>
            </a:extLst>
          </p:cNvPr>
          <p:cNvSpPr txBox="1"/>
          <p:nvPr/>
        </p:nvSpPr>
        <p:spPr>
          <a:xfrm>
            <a:off x="500182" y="2165556"/>
            <a:ext cx="6107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Ciclismo: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1ª vuelta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7E57FBAC-DB0B-CB34-1C7F-A590C3FF5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2931906"/>
            <a:ext cx="2228416" cy="22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4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2F2A4-FC98-5E4B-4288-742B1BE2B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E8E18-8249-E583-5641-8EEE72E7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782" y="-1"/>
            <a:ext cx="8534400" cy="1507067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CICLISMO, 2ª VUELTA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184F07-CD89-1E90-9B26-90473386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C97FC1FB-8C73-9605-1285-6E3E3DFA6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970" y="1507066"/>
            <a:ext cx="9005976" cy="505763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781845B-22E9-E9CB-868E-9102C6205E57}"/>
              </a:ext>
            </a:extLst>
          </p:cNvPr>
          <p:cNvSpPr txBox="1"/>
          <p:nvPr/>
        </p:nvSpPr>
        <p:spPr>
          <a:xfrm>
            <a:off x="646981" y="2234567"/>
            <a:ext cx="6107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Ciclismo: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ª vuelta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BA110A0E-788F-2620-836E-A6FD5E332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54" y="3030784"/>
            <a:ext cx="2228416" cy="22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9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50838-F26B-89CD-2D75-9BD316F00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A9095-D895-72A9-0D75-929303FA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07" y="237244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</a:rPr>
              <a:t>Detalle 2ª vuelta Ciclismo</a:t>
            </a:r>
            <a:b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</a:rPr>
              <a:t>Y entrada a Transición</a:t>
            </a:r>
            <a:br>
              <a:rPr lang="es-ES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6173A8-81B6-D836-6319-DD6312408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5" name="Imagen 4" descr="Diagrama, Esquemático&#10;&#10;Descripción generada automáticamente">
            <a:extLst>
              <a:ext uri="{FF2B5EF4-FFF2-40B4-BE49-F238E27FC236}">
                <a16:creationId xmlns:a16="http://schemas.microsoft.com/office/drawing/2014/main" id="{83EF8ABD-8858-B673-C2E8-3A978A7F6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707" y="1507067"/>
            <a:ext cx="8942866" cy="51136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075C570-5264-24F2-3474-FC0B24FE1E79}"/>
              </a:ext>
            </a:extLst>
          </p:cNvPr>
          <p:cNvSpPr txBox="1"/>
          <p:nvPr/>
        </p:nvSpPr>
        <p:spPr>
          <a:xfrm>
            <a:off x="224287" y="1951672"/>
            <a:ext cx="61075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Ciclismo:</a:t>
            </a:r>
          </a:p>
          <a:p>
            <a:r>
              <a:rPr lang="es-E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Detalle de giro e</a:t>
            </a:r>
          </a:p>
          <a:p>
            <a:r>
              <a:rPr lang="es-E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inicio segunda</a:t>
            </a:r>
          </a:p>
          <a:p>
            <a:r>
              <a:rPr lang="es-E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vuelta ciclismo y </a:t>
            </a:r>
          </a:p>
          <a:p>
            <a:r>
              <a:rPr lang="es-E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entrada a transición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1CAF8B06-3772-DC44-EEEE-1BA14B0ED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04" y="3530370"/>
            <a:ext cx="1442516" cy="1442516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F613D703-CC32-83A4-F9C9-739E27EAD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04" y="5082398"/>
            <a:ext cx="1442515" cy="14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2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D5FBF-091E-625C-FA9E-FFE07F409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A461B-1701-8CE4-C88B-A828274E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102" y="281799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</a:rPr>
              <a:t>Circuito Carrera a Pie, </a:t>
            </a:r>
            <a:b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</a:rPr>
              <a:t>2ª VUELTA 2,5 KM</a:t>
            </a:r>
            <a:br>
              <a:rPr lang="es-ES" sz="3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720647-72BA-95FA-BBAB-ED8B7A721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0"/>
            <a:ext cx="1908213" cy="1847248"/>
          </a:xfrm>
          <a:prstGeom prst="rect">
            <a:avLst/>
          </a:prstGeom>
        </p:spPr>
      </p:pic>
      <p:pic>
        <p:nvPicPr>
          <p:cNvPr id="5" name="Imagen 4" descr="Imagen que contiene Dibujo de ingeniería&#10;&#10;Descripción generada automáticamente">
            <a:extLst>
              <a:ext uri="{FF2B5EF4-FFF2-40B4-BE49-F238E27FC236}">
                <a16:creationId xmlns:a16="http://schemas.microsoft.com/office/drawing/2014/main" id="{8344FF9F-3A38-2488-AD2A-6A426A0F3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740" y="1507067"/>
            <a:ext cx="8936966" cy="51265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A18437-36AA-0316-9D2A-C5B32AA05B86}"/>
              </a:ext>
            </a:extLst>
          </p:cNvPr>
          <p:cNvSpPr txBox="1"/>
          <p:nvPr/>
        </p:nvSpPr>
        <p:spPr>
          <a:xfrm>
            <a:off x="270294" y="2070665"/>
            <a:ext cx="6107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2ª Carrera a pie:</a:t>
            </a:r>
          </a:p>
          <a:p>
            <a:r>
              <a:rPr lang="es-E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vuelta de 2,5 Km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568D4D90-E6C7-C9F8-E3BE-008C4681F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38" y="2832629"/>
            <a:ext cx="2176154" cy="21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0029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313</TotalTime>
  <Words>333</Words>
  <Application>Microsoft Office PowerPoint</Application>
  <PresentationFormat>Panorámica</PresentationFormat>
  <Paragraphs>44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Roboto</vt:lpstr>
      <vt:lpstr>Wingdings 3</vt:lpstr>
      <vt:lpstr>Sector</vt:lpstr>
      <vt:lpstr>DUATLÓN VILLA DE ILLESCAS 2024 PRUEBA RANKING NACIONAL</vt:lpstr>
      <vt:lpstr>Presentación de PowerPoint</vt:lpstr>
      <vt:lpstr>CATEGORÍAS Y DISTANCIAS</vt:lpstr>
      <vt:lpstr>Presentación de PowerPoint</vt:lpstr>
      <vt:lpstr>DETALLE SALIDA DE TRANSICIÓN A CICLISMO</vt:lpstr>
      <vt:lpstr>CIRCUITO DE CICLISMO, 1ª VUELTA</vt:lpstr>
      <vt:lpstr>CICLISMO, 2ª VUELTA</vt:lpstr>
      <vt:lpstr>Detalle 2ª vuelta Ciclismo Y entrada a Transición </vt:lpstr>
      <vt:lpstr>Circuito Carrera a Pie,  2ª VUELTA 2,5 KM </vt:lpstr>
      <vt:lpstr>DESCRIPCIÓN TRANSICIÓN 1</vt:lpstr>
      <vt:lpstr>DESCRIPCIÓN TRANSICIÓN 2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Duatlon Illescas</dc:title>
  <dc:creator>Fernando</dc:creator>
  <cp:lastModifiedBy>fernandoelez49@gmail.com</cp:lastModifiedBy>
  <cp:revision>5</cp:revision>
  <dcterms:created xsi:type="dcterms:W3CDTF">2023-01-20T06:45:48Z</dcterms:created>
  <dcterms:modified xsi:type="dcterms:W3CDTF">2024-04-08T20:09:10Z</dcterms:modified>
</cp:coreProperties>
</file>